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4" r:id="rId3"/>
    <p:sldId id="260" r:id="rId4"/>
    <p:sldId id="263" r:id="rId5"/>
    <p:sldId id="265" r:id="rId6"/>
    <p:sldId id="266" r:id="rId7"/>
    <p:sldId id="267" r:id="rId8"/>
    <p:sldId id="261" r:id="rId9"/>
    <p:sldId id="268" r:id="rId10"/>
    <p:sldId id="262" r:id="rId11"/>
    <p:sldId id="269" r:id="rId12"/>
    <p:sldId id="270" r:id="rId13"/>
    <p:sldId id="273" r:id="rId14"/>
    <p:sldId id="271" r:id="rId15"/>
    <p:sldId id="272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7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-252536" y="1371600"/>
            <a:ext cx="9396536" cy="18288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Равносильность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 неравенств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type="subTitle" idx="1"/>
          </p:nvPr>
        </p:nvSpPr>
        <p:spPr>
          <a:xfrm>
            <a:off x="5148064" y="4653136"/>
            <a:ext cx="3528064" cy="19286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«Недостаточно лишь понять задачу, необходимо желание решить её. Где есть желание, найдется путь!»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</a:t>
            </a:r>
            <a:r>
              <a:rPr lang="ru-RU" dirty="0" err="1" smtClean="0"/>
              <a:t>Дьёрдь</a:t>
            </a:r>
            <a:r>
              <a:rPr lang="ru-RU" dirty="0" smtClean="0"/>
              <a:t> </a:t>
            </a:r>
            <a:r>
              <a:rPr lang="ru-RU" dirty="0" err="1" smtClean="0"/>
              <a:t>По́йа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00B050"/>
                </a:solidFill>
              </a:rPr>
              <a:t>Математический диктант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11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1) х</a:t>
            </a:r>
            <a:r>
              <a:rPr lang="ru-RU" sz="40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&lt; 0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140968"/>
            <a:ext cx="4320480" cy="1440160"/>
          </a:xfrm>
          <a:prstGeom prst="rect">
            <a:avLst/>
          </a:prstGeom>
          <a:noFill/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797152"/>
            <a:ext cx="2304256" cy="936104"/>
          </a:xfrm>
          <a:prstGeom prst="rect">
            <a:avLst/>
          </a:prstGeom>
          <a:noFill/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132856"/>
            <a:ext cx="1819149" cy="1152128"/>
          </a:xfrm>
          <a:prstGeom prst="rect">
            <a:avLst/>
          </a:prstGeom>
          <a:noFill/>
        </p:spPr>
      </p:pic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3356992"/>
            <a:ext cx="3729414" cy="1008112"/>
          </a:xfrm>
          <a:prstGeom prst="rect">
            <a:avLst/>
          </a:prstGeom>
          <a:noFill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509120"/>
            <a:ext cx="5832648" cy="1584176"/>
          </a:xfrm>
          <a:prstGeom prst="rect">
            <a:avLst/>
          </a:prstGeom>
          <a:noFill/>
        </p:spPr>
      </p:pic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0" y="190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Заголовок 23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Решите неравенства и запишите только ответ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Ответ: (0; 5)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64736"/>
            <a:ext cx="8305800" cy="5893264"/>
          </a:xfrm>
        </p:spPr>
        <p:txBody>
          <a:bodyPr>
            <a:noAutofit/>
          </a:bodyPr>
          <a:lstStyle/>
          <a:p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Определение1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Два неравенства с одной переменной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 и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 называют равносильными, если их решения совпадают.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u="sng" dirty="0" smtClean="0"/>
              <a:t>Определение2.</a:t>
            </a:r>
            <a:r>
              <a:rPr lang="ru-RU" sz="4000" u="sng" dirty="0" smtClean="0"/>
              <a:t> </a:t>
            </a:r>
            <a:r>
              <a:rPr lang="ru-RU" sz="4000" dirty="0" smtClean="0"/>
              <a:t>Если общее решение неравенства </a:t>
            </a:r>
            <a:r>
              <a:rPr lang="en-US" sz="4000" dirty="0" smtClean="0"/>
              <a:t>f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)&gt;</a:t>
            </a:r>
            <a:r>
              <a:rPr lang="en-US" sz="4000" dirty="0" smtClean="0"/>
              <a:t>g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 содержится в общем решении неравенства </a:t>
            </a:r>
            <a:r>
              <a:rPr lang="en-US" sz="4000" dirty="0" smtClean="0"/>
              <a:t>p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)&gt;</a:t>
            </a:r>
            <a:r>
              <a:rPr lang="en-US" sz="4000" dirty="0" smtClean="0"/>
              <a:t>h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), то второе неравенство называют следствием первого.</a:t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556792"/>
            <a:ext cx="9144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5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&gt;9 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неравенство - следствие  неравенства 2х&gt;6.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2х&lt;6 – следствие неравенства х</a:t>
            </a:r>
            <a:r>
              <a:rPr kumimoji="0" lang="ru-RU" sz="5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&lt;9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92494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>
                <a:solidFill>
                  <a:schemeClr val="accent1">
                    <a:lumMod val="75000"/>
                  </a:schemeClr>
                </a:solidFill>
              </a:rPr>
              <a:t>Теорема1.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dirty="0" smtClean="0"/>
              <a:t>Если какой-либо член неравенства перенести из одной части неравенства  в другую с противоположным знаком, оставив знак неравенства без изменения, то получится неравенство, равносильное данному.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79512" y="3789040"/>
            <a:ext cx="305564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)&gt;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860032" y="386104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- 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)&gt;0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3429000"/>
            <a:ext cx="1485514" cy="17476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5229200"/>
            <a:ext cx="489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Пример:</a:t>
            </a:r>
            <a:r>
              <a:rPr lang="ru-RU" sz="4000" dirty="0" smtClean="0"/>
              <a:t> 3x&gt;12+5х и  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5157192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3x – 5х&gt;12. </a:t>
            </a:r>
            <a:endParaRPr lang="ru-RU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085184"/>
            <a:ext cx="8229600" cy="1143000"/>
          </a:xfrm>
        </p:spPr>
        <p:txBody>
          <a:bodyPr>
            <a:noAutofit/>
          </a:bodyPr>
          <a:lstStyle/>
          <a:p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  Теорема 2.</a:t>
            </a:r>
            <a:r>
              <a:rPr lang="ru-RU" sz="2800" dirty="0" smtClean="0"/>
              <a:t>Если обе части неравенства возвести в одну и туже нечетную степень, оставив знак неравенства без изменения, то получится неравенство равносильное данному.</a:t>
            </a:r>
            <a:br>
              <a:rPr lang="ru-RU" sz="2800" dirty="0" smtClean="0"/>
            </a:b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f(x)&gt;g(x) (f(x))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</a:rPr>
              <a:t>2n-1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 &gt; (g(x))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</a:rPr>
              <a:t>2n-1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Пример: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endParaRPr lang="ru-RU" sz="2800" dirty="0" smtClean="0"/>
          </a:p>
          <a:p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293096"/>
            <a:ext cx="6612213" cy="792088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091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507288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Теорема 3.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Показательное неравенство а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&gt;а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равносильно: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а) неравенству того же смысла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если а&gt;1,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 неравенству противоположного смысла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)&lt;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если 0&lt;а&lt;1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&gt;а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)&gt;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если а&gt;1   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а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&gt;а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)&lt;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если 0&lt;а&lt;1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/>
              <a:t>   </a:t>
            </a:r>
            <a:endParaRPr lang="ru-RU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3861048"/>
            <a:ext cx="432048" cy="508292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013176"/>
            <a:ext cx="1426444" cy="576064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4941168"/>
            <a:ext cx="1080120" cy="576064"/>
          </a:xfrm>
          <a:prstGeom prst="rect">
            <a:avLst/>
          </a:prstGeom>
          <a:noFill/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5805264"/>
            <a:ext cx="1944216" cy="504056"/>
          </a:xfrm>
          <a:prstGeom prst="rect">
            <a:avLst/>
          </a:prstGeom>
          <a:noFill/>
        </p:spPr>
      </p:pic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5661248"/>
            <a:ext cx="1332149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3891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Теорема4.</a:t>
            </a:r>
            <a:r>
              <a:rPr lang="ru-RU" dirty="0" smtClean="0"/>
              <a:t>а)Если обе части неравенства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умножить на одно и тоже выражение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положительное при всех </a:t>
            </a:r>
            <a:r>
              <a:rPr lang="ru-RU" dirty="0" err="1" smtClean="0"/>
              <a:t>х</a:t>
            </a:r>
            <a:r>
              <a:rPr lang="ru-RU" dirty="0" smtClean="0"/>
              <a:t> из области определения неравенства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оставив при этом знак неравенства без изменения, о получится неравенство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равносильное данному.</a:t>
            </a:r>
          </a:p>
          <a:p>
            <a:pPr>
              <a:buNone/>
            </a:pPr>
            <a:r>
              <a:rPr lang="ru-RU" dirty="0" smtClean="0"/>
              <a:t>     б) Если обе части неравенства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умножить на одно и тоже выражение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отрицательное при всех </a:t>
            </a:r>
            <a:r>
              <a:rPr lang="ru-RU" dirty="0" err="1" smtClean="0"/>
              <a:t>х</a:t>
            </a:r>
            <a:r>
              <a:rPr lang="ru-RU" dirty="0" smtClean="0"/>
              <a:t> из области определения неравенства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изменив при этом знак неравенства на противоположный, о получится неравенство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)&lt;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 </a:t>
            </a:r>
            <a:r>
              <a:rPr lang="en-US" dirty="0" smtClean="0"/>
              <a:t>h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равносильное данному.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)&gt;0 на ОДЗ неравенства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)&gt;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), </a:t>
            </a:r>
            <a:r>
              <a:rPr lang="ru-RU" dirty="0" smtClean="0">
                <a:solidFill>
                  <a:srgbClr val="FF0000"/>
                </a:solidFill>
              </a:rPr>
              <a:t>то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h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)&gt;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h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Если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)&lt;0 на ОДЗ неравенства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)&gt;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), то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h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)&lt;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ru-RU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ru-RU" dirty="0" smtClean="0">
                <a:solidFill>
                  <a:srgbClr val="FF0000"/>
                </a:solidFill>
              </a:rPr>
              <a:t>) 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sz="42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Примеры:</a:t>
            </a:r>
            <a:r>
              <a:rPr lang="ru-RU" sz="4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2х&gt;4  и 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&gt;2 ,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(-х</a:t>
            </a:r>
            <a:r>
              <a:rPr lang="ru-RU" sz="4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-1) &gt;-х</a:t>
            </a:r>
            <a:r>
              <a:rPr lang="ru-RU" sz="4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-1 и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&lt;1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564384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Теорема5.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обе части неравенства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)&gt;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неотрицательны в области его определения, то после возведения обеих частей неравенства в одну и ту же четную степень получится неравенство того же смысла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&gt;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равносильное данному в его ОДЗ.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)≥0 и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)≥0, то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)&gt;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⇔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&gt;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х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≥9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⇔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х≥3 при х≥0 (слайд11)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Теорема 6. </a:t>
            </a:r>
            <a:r>
              <a:rPr lang="ru-RU" dirty="0" smtClean="0"/>
              <a:t>Пусть Х – решение системы неравенств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Тогда логарифмическое неравенство  </a:t>
            </a:r>
          </a:p>
          <a:p>
            <a:pPr>
              <a:buNone/>
            </a:pPr>
            <a:r>
              <a:rPr lang="ru-RU" dirty="0" smtClean="0"/>
              <a:t>равносильно на множестве Х:</a:t>
            </a:r>
          </a:p>
          <a:p>
            <a:pPr>
              <a:buNone/>
            </a:pPr>
            <a:r>
              <a:rPr lang="ru-RU" dirty="0" smtClean="0"/>
              <a:t>а) неравенству того же смысла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)&gt;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если а&gt;1, </a:t>
            </a:r>
          </a:p>
          <a:p>
            <a:pPr>
              <a:buNone/>
            </a:pPr>
            <a:r>
              <a:rPr lang="ru-RU" dirty="0" smtClean="0"/>
              <a:t>б) неравенству противоположного смысла </a:t>
            </a: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)&lt;</a:t>
            </a:r>
            <a:r>
              <a:rPr lang="en-US" dirty="0" smtClean="0"/>
              <a:t>g</a:t>
            </a:r>
            <a:r>
              <a:rPr lang="ru-RU" dirty="0" smtClean="0"/>
              <a:t>(</a:t>
            </a:r>
            <a:r>
              <a:rPr lang="en-US" dirty="0" smtClean="0"/>
              <a:t>x</a:t>
            </a:r>
            <a:r>
              <a:rPr lang="ru-RU" dirty="0" smtClean="0"/>
              <a:t>), если 0&lt;а&lt;1.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3" y="1196752"/>
            <a:ext cx="1381077" cy="792088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1916832"/>
            <a:ext cx="2808312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b="1" i="1" dirty="0" smtClean="0">
                <a:solidFill>
                  <a:schemeClr val="accent1">
                    <a:lumMod val="75000"/>
                  </a:schemeClr>
                </a:solidFill>
              </a:rPr>
              <a:t>К чему приводят неравносильные преобразования неравенств?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rgbClr val="C00000"/>
                </a:solidFill>
              </a:rPr>
              <a:t>Решить неравенство</a:t>
            </a:r>
            <a:endParaRPr lang="ru-RU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564904"/>
            <a:ext cx="8171343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20888"/>
            <a:ext cx="8964488" cy="1143000"/>
          </a:xfrm>
        </p:spPr>
        <p:txBody>
          <a:bodyPr>
            <a:noAutofit/>
          </a:bodyPr>
          <a:lstStyle/>
          <a:p>
            <a:r>
              <a:rPr lang="ru-RU" sz="4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Системы и совокупности неравенств</a:t>
            </a:r>
            <a:endParaRPr lang="ru-RU" sz="42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Решите систему неравенств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88840"/>
            <a:ext cx="446449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67544" y="60045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              )          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6017907"/>
            <a:ext cx="2016224" cy="840093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190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))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Решите совокупность неравенств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988840"/>
            <a:ext cx="460851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6027385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949280"/>
            <a:ext cx="1186805" cy="648072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347864" y="594928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Что </a:t>
            </a:r>
            <a:r>
              <a:rPr lang="ru-RU" sz="3600" dirty="0" smtClean="0"/>
              <a:t>нового было на уроке?</a:t>
            </a:r>
          </a:p>
          <a:p>
            <a:r>
              <a:rPr lang="ru-RU" sz="3600" dirty="0" smtClean="0"/>
              <a:t>Б</a:t>
            </a:r>
            <a:r>
              <a:rPr lang="ru-RU" sz="3600" dirty="0" smtClean="0"/>
              <a:t>ольше </a:t>
            </a:r>
            <a:r>
              <a:rPr lang="ru-RU" sz="3600" dirty="0" smtClean="0"/>
              <a:t>всего затруднений вызвало…</a:t>
            </a:r>
          </a:p>
          <a:p>
            <a:r>
              <a:rPr lang="ru-RU" sz="3600" dirty="0" smtClean="0"/>
              <a:t>Д</a:t>
            </a:r>
            <a:r>
              <a:rPr lang="ru-RU" sz="3600" dirty="0" smtClean="0"/>
              <a:t>ля </a:t>
            </a:r>
            <a:r>
              <a:rPr lang="ru-RU" sz="3600" dirty="0" smtClean="0"/>
              <a:t>меня непонятно было…</a:t>
            </a: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>
                <a:solidFill>
                  <a:srgbClr val="C00000"/>
                </a:solidFill>
              </a:rPr>
              <a:t>Домашнее задание</a:t>
            </a:r>
            <a:br>
              <a:rPr lang="ru-RU" u="sng" dirty="0" smtClean="0">
                <a:solidFill>
                  <a:srgbClr val="C00000"/>
                </a:solidFill>
              </a:rPr>
            </a:br>
            <a:endParaRPr lang="ru-RU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№28.1(б), 28.3(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б,в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), 28.10(б), 28.12(в), 28.41(б), 28.49 (а)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</TotalTime>
  <Words>648</Words>
  <Application>Microsoft Office PowerPoint</Application>
  <PresentationFormat>Экран (4:3)</PresentationFormat>
  <Paragraphs>60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Равносильность  неравенств</vt:lpstr>
      <vt:lpstr>Слайд 2</vt:lpstr>
      <vt:lpstr>Решите неравенства и запишите только ответ</vt:lpstr>
      <vt:lpstr>Ответ: (0; 5)</vt:lpstr>
      <vt:lpstr>Определение1. Два неравенства с одной переменной f(x)&gt;g(x) и  p(x)&gt;h(x) называют равносильными, если их решения совпадают. Определение2. Если общее решение неравенства f(x)&gt;g(x) содержится в общем решении неравенства p(x)&gt;h(x), то второе неравенство называют следствием первого. </vt:lpstr>
      <vt:lpstr>Слайд 6</vt:lpstr>
      <vt:lpstr>Теорема1. Если какой-либо член неравенства перенести из одной части неравенства  в другую с противоположным знаком, оставив знак неравенства без изменения, то получится неравенство, равносильное данному. </vt:lpstr>
      <vt:lpstr>Слайд 8</vt:lpstr>
      <vt:lpstr> </vt:lpstr>
      <vt:lpstr>Слайд 10</vt:lpstr>
      <vt:lpstr>Слайд 11</vt:lpstr>
      <vt:lpstr>Слайд 12</vt:lpstr>
      <vt:lpstr>Слайд 13</vt:lpstr>
      <vt:lpstr>Решить неравенство</vt:lpstr>
      <vt:lpstr>Системы и совокупности неравенств</vt:lpstr>
      <vt:lpstr>Решите систему неравенств</vt:lpstr>
      <vt:lpstr>Решите совокупность неравенств</vt:lpstr>
      <vt:lpstr>Слайд 18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fg</dc:creator>
  <cp:lastModifiedBy>***</cp:lastModifiedBy>
  <cp:revision>15</cp:revision>
  <dcterms:created xsi:type="dcterms:W3CDTF">2016-09-18T20:19:31Z</dcterms:created>
  <dcterms:modified xsi:type="dcterms:W3CDTF">2016-09-23T11:29:10Z</dcterms:modified>
</cp:coreProperties>
</file>